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Oxidative-reduction reactions. Method of construction of oxidation-reduction reactions and their balancing.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nature of oxidation–reduction reactions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AD0FBD-DBDA-2685-DC72-28D17E246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Oxidation–reduction (redox) reactions involve the transfer of electrons between chemical species.</a:t>
                </a:r>
              </a:p>
              <a:p>
                <a:r>
                  <a:rPr lang="en-US" dirty="0"/>
                  <a:t>Oxidation → loss of electrons → increase in oxidation number.</a:t>
                </a:r>
              </a:p>
              <a:p>
                <a:r>
                  <a:rPr lang="en-US" dirty="0"/>
                  <a:t>Reduction → gain of electrons → decrease in oxidation number.</a:t>
                </a:r>
                <a:br>
                  <a:rPr lang="en-US" dirty="0"/>
                </a:br>
                <a:r>
                  <a:rPr lang="en-US" dirty="0"/>
                  <a:t>The total number of electrons lost in oxidation equals the number gained in reduction, preserving charge balance.</a:t>
                </a:r>
              </a:p>
              <a:p>
                <a:r>
                  <a:rPr lang="en-US" dirty="0"/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𝑍𝑛</m:t>
                    </m:r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ar-IQ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ar-IQ" b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ar-IQ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𝐶𝑢</m:t>
                    </m:r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ar-IQ" dirty="0"/>
              </a:p>
              <a:p>
                <a:r>
                  <a:rPr lang="en-US" dirty="0"/>
                  <a:t>Zinc is oxidized (0 → +2).</a:t>
                </a:r>
              </a:p>
              <a:p>
                <a:r>
                  <a:rPr lang="en-US" dirty="0"/>
                  <a:t>Copper is reduced (+2 → 0).</a:t>
                </a:r>
              </a:p>
              <a:p>
                <a:br>
                  <a:rPr lang="en-US" dirty="0"/>
                </a:br>
                <a:r>
                  <a:rPr lang="en-US" dirty="0"/>
                  <a:t>Such processes are central to energy conversion, corrosion, and metabolism.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AD0FBD-DBDA-2685-DC72-28D17E24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97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/>
              <a:t>Oxidation numbers and electron accounting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0C323-2685-538C-06D0-AADB01B7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644919"/>
            <a:ext cx="4001315" cy="3304729"/>
          </a:xfrm>
          <a:prstGeom prst="rect">
            <a:avLst/>
          </a:prstGeom>
        </p:spPr>
      </p:pic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D43C943-CEE3-E1D9-2035-F2204E2EC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4769" y="2198914"/>
                <a:ext cx="6583232" cy="406843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1600"/>
                  <a:t>Oxidation number (ON) is a bookkeeping device that helps track electron transfer.</a:t>
                </a:r>
                <a:br>
                  <a:rPr lang="en-US" sz="1600"/>
                </a:br>
                <a:r>
                  <a:rPr lang="en-US" sz="1600"/>
                  <a:t>Rules for assigning oxidation numbers:</a:t>
                </a:r>
              </a:p>
              <a:p>
                <a:r>
                  <a:rPr lang="en-US" sz="1600"/>
                  <a:t>Free elements → ON = 0.</a:t>
                </a:r>
              </a:p>
              <a:p>
                <a:r>
                  <a:rPr lang="en-US" sz="1600"/>
                  <a:t>Monoatomic ions → ON = ionic charge.</a:t>
                </a:r>
              </a:p>
              <a:p>
                <a:r>
                  <a:rPr lang="en-US" sz="1600"/>
                  <a:t>Oxygen usually = –2, hydrogen = +1.</a:t>
                </a:r>
              </a:p>
              <a:p>
                <a:r>
                  <a:rPr lang="en-US" sz="1600"/>
                  <a:t>Sum of ONs = total charge of compound or ion.</a:t>
                </a:r>
              </a:p>
              <a:p>
                <a:r>
                  <a:rPr lang="en-US" sz="1600"/>
                  <a:t>Example: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ar-IQ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ar-IQ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ar-IQ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IQ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IQ" sz="16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ar-IQ" sz="1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IQ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ar-IQ" sz="1600"/>
              </a:p>
              <a:p>
                <a:r>
                  <a:rPr lang="en-US" sz="1600"/>
                  <a:t>Let Cr = x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ar-IQ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IQ" sz="1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IQ" sz="1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IQ" sz="1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IQ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IQ" sz="1600">
                        <a:latin typeface="Cambria Math" panose="02040503050406030204" pitchFamily="18" charset="0"/>
                      </a:rPr>
                      <m:t>⇒</m:t>
                    </m:r>
                    <m:r>
                      <a:rPr lang="ar-IQ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IQ" sz="1600">
                        <a:latin typeface="Cambria Math" panose="02040503050406030204" pitchFamily="18" charset="0"/>
                      </a:rPr>
                      <m:t>=+</m:t>
                    </m:r>
                    <m:r>
                      <a:rPr lang="ar-IQ" sz="16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ar-IQ" sz="1600"/>
              </a:p>
              <a:p>
                <a:r>
                  <a:rPr lang="en-US" sz="1600"/>
                  <a:t>Thus, Cr changes from +6 to +3 when reduced — gaining 3 electrons per atom.</a:t>
                </a:r>
              </a:p>
              <a:p>
                <a:endParaRPr lang="ru-KZ" sz="160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D43C943-CEE3-E1D9-2035-F2204E2EC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4769" y="2198914"/>
                <a:ext cx="6583232" cy="4068432"/>
              </a:xfrm>
              <a:blipFill>
                <a:blip r:embed="rId3"/>
                <a:stretch>
                  <a:fillRect l="-1759" t="-90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oxidizing and reducing agents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any redox reaction:</a:t>
                </a:r>
              </a:p>
              <a:p>
                <a:r>
                  <a:rPr lang="en-US" dirty="0"/>
                  <a:t>The substance oxidized acts as the reducing agent, since it donates electrons.</a:t>
                </a:r>
              </a:p>
              <a:p>
                <a:r>
                  <a:rPr lang="en-US" dirty="0"/>
                  <a:t>The substance reduced acts as the oxidizing agent, since it accepts electrons.</a:t>
                </a:r>
              </a:p>
              <a:p>
                <a:r>
                  <a:rPr lang="en-US" dirty="0"/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/>
                      <m:t>2</m:t>
                    </m:r>
                    <m:r>
                      <a:rPr lang="en-US" i="1"/>
                      <m:t>𝑁𝑎</m:t>
                    </m:r>
                    <m:r>
                      <a:rPr lang="en-US"/>
                      <m:t>+</m:t>
                    </m:r>
                    <m:r>
                      <a:rPr lang="en-US" i="1"/>
                      <m:t>𝐶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𝑙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→</m:t>
                    </m:r>
                    <m:r>
                      <a:rPr lang="ar-IQ"/>
                      <m:t>2</m:t>
                    </m:r>
                    <m:r>
                      <a:rPr lang="ar-IQ" i="1"/>
                      <m:t>𝑁𝑎𝐶𝑙</m:t>
                    </m:r>
                  </m:oMath>
                </a14:m>
                <a:endParaRPr lang="ar-IQ" dirty="0"/>
              </a:p>
              <a:p>
                <a:r>
                  <a:rPr lang="en-US" dirty="0"/>
                  <a:t>Na: 0 → +1 → </a:t>
                </a:r>
                <a:r>
                  <a:rPr lang="en-US" i="1" dirty="0"/>
                  <a:t>oxidized</a:t>
                </a:r>
                <a:r>
                  <a:rPr lang="en-US" dirty="0"/>
                  <a:t> → reducing agent.</a:t>
                </a:r>
              </a:p>
              <a:p>
                <a:r>
                  <a:rPr lang="en-US" dirty="0"/>
                  <a:t>Cl: 0 → –1 → </a:t>
                </a:r>
                <a:r>
                  <a:rPr lang="en-US" i="1" dirty="0"/>
                  <a:t>reduced</a:t>
                </a:r>
                <a:r>
                  <a:rPr lang="en-US" dirty="0"/>
                  <a:t> → oxidizing agent.</a:t>
                </a:r>
              </a:p>
              <a:p>
                <a:r>
                  <a:rPr lang="en-US" dirty="0"/>
                  <a:t>These roles are crucial for predicting reaction feasibility and designing electrochemical cells.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Construction of redox reactions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Redox reactions can be built by identifying the electron transfer between two half-reactions:</a:t>
                </a:r>
              </a:p>
              <a:p>
                <a:r>
                  <a:rPr lang="en-US" dirty="0"/>
                  <a:t>Determine the species undergoing oxidation and reduction.</a:t>
                </a:r>
              </a:p>
              <a:p>
                <a:r>
                  <a:rPr lang="en-US" dirty="0"/>
                  <a:t>Write half-reactions showing electron loss/gain.</a:t>
                </a:r>
              </a:p>
              <a:p>
                <a:r>
                  <a:rPr lang="en-US" dirty="0"/>
                  <a:t>Balance each half for atoms and charge.</a:t>
                </a:r>
              </a:p>
              <a:p>
                <a:r>
                  <a:rPr lang="en-US" dirty="0"/>
                  <a:t>Combine both halves so that electrons cancel.</a:t>
                </a:r>
              </a:p>
              <a:p>
                <a:r>
                  <a:rPr lang="en-US" dirty="0"/>
                  <a:t>Example (in acidic medium):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𝐹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2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 i="1"/>
                      <m:t>𝐹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3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14:m>
                  <m:oMath xmlns:m="http://schemas.openxmlformats.org/officeDocument/2006/math">
                    <m:r>
                      <a:rPr lang="ar-IQ" i="1"/>
                      <m:t>𝑀𝑛</m:t>
                    </m:r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4</m:t>
                        </m:r>
                      </m:sub>
                      <m:sup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r>
                      <a:rPr lang="ar-IQ"/>
                      <m:t>8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5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 i="1"/>
                      <m:t>𝑀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𝑛</m:t>
                        </m:r>
                      </m:e>
                      <m:sup>
                        <m:r>
                          <a:rPr lang="ar-IQ"/>
                          <m:t>2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4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</m:oMath>
                </a14:m>
                <a:endParaRPr lang="ar-IQ" dirty="0"/>
              </a:p>
              <a:p>
                <a:r>
                  <a:rPr lang="en-US" dirty="0"/>
                  <a:t>Multiply the first by 5 to equalize electrons, then add to obtain the overall balanced equation.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227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Half-reaction balancing method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Steps in Acidic Medium:</a:t>
            </a:r>
          </a:p>
          <a:p>
            <a:r>
              <a:rPr lang="en-US" dirty="0"/>
              <a:t>Separate oxidation and reduction halves.</a:t>
            </a:r>
          </a:p>
          <a:p>
            <a:r>
              <a:rPr lang="en-US" dirty="0"/>
              <a:t>Balance all atoms except O and H.</a:t>
            </a:r>
          </a:p>
          <a:p>
            <a:r>
              <a:rPr lang="en-US" dirty="0"/>
              <a:t>Balance oxygen using H₂O.</a:t>
            </a:r>
          </a:p>
          <a:p>
            <a:r>
              <a:rPr lang="en-US" dirty="0"/>
              <a:t>Balance hydrogen using H⁺.</a:t>
            </a:r>
          </a:p>
          <a:p>
            <a:r>
              <a:rPr lang="en-US" dirty="0"/>
              <a:t>Balance charge with electrons.</a:t>
            </a:r>
          </a:p>
          <a:p>
            <a:r>
              <a:rPr lang="en-US" dirty="0"/>
              <a:t>Combine and simplify.</a:t>
            </a:r>
          </a:p>
          <a:p>
            <a:r>
              <a:rPr lang="en-US" dirty="0"/>
              <a:t>Steps in Basic Medium:</a:t>
            </a:r>
          </a:p>
          <a:p>
            <a:r>
              <a:rPr lang="en-US" dirty="0"/>
              <a:t>After balancing as if acidic, add OH⁻ to both sides to neutralize H⁺ and form H₂O.</a:t>
            </a:r>
          </a:p>
          <a:p>
            <a:r>
              <a:rPr lang="en-US" dirty="0"/>
              <a:t>Simplify water molecules.</a:t>
            </a:r>
          </a:p>
          <a:p>
            <a:r>
              <a:rPr lang="en-US" dirty="0"/>
              <a:t>This systematic method ensures mass and charge conservation and is widely used in analytical chemistry and electrochemistry.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Balancing in basic medium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79C799-573C-83D7-B9A3-CA172F10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Example reaction: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𝑀𝑛</m:t>
                    </m:r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4</m:t>
                        </m:r>
                      </m:sub>
                      <m:sup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𝐼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 i="1"/>
                      <m:t>𝑀𝑛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+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𝐼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</m:oMath>
                </a14:m>
                <a:endParaRPr lang="ar-IQ" dirty="0"/>
              </a:p>
              <a:p>
                <a:r>
                  <a:rPr lang="en-US" b="1" dirty="0"/>
                  <a:t>Step 1:</a:t>
                </a:r>
                <a:r>
                  <a:rPr lang="en-US" dirty="0"/>
                  <a:t> Assign oxidation numbers</a:t>
                </a:r>
                <a:br>
                  <a:rPr lang="en-US" dirty="0"/>
                </a:br>
                <a:r>
                  <a:rPr lang="en-US" dirty="0"/>
                  <a:t>Mn: +7 → +4 (reduced), I: –1 → 0 (oxidized)</a:t>
                </a:r>
              </a:p>
              <a:p>
                <a:r>
                  <a:rPr lang="en-US" b="1" dirty="0"/>
                  <a:t>Step 2:</a:t>
                </a:r>
                <a:r>
                  <a:rPr lang="en-US" dirty="0"/>
                  <a:t> Write half-reactions</a:t>
                </a:r>
                <a:br>
                  <a:rPr lang="en-US" dirty="0"/>
                </a:br>
                <a:r>
                  <a:rPr lang="en-US" dirty="0"/>
                  <a:t>Reduction: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𝑀𝑛</m:t>
                    </m:r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4</m:t>
                        </m:r>
                      </m:sub>
                      <m:sup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r>
                      <a:rPr lang="ar-IQ"/>
                      <m:t>2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  <m:r>
                      <a:rPr lang="ar-IQ"/>
                      <m:t>+</m:t>
                    </m:r>
                    <m:r>
                      <a:rPr lang="ar-IQ"/>
                      <m:t>3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 i="1"/>
                      <m:t>𝑀𝑛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+</m:t>
                    </m:r>
                    <m:r>
                      <a:rPr lang="ar-IQ"/>
                      <m:t>4</m:t>
                    </m:r>
                    <m:r>
                      <a:rPr lang="ar-IQ" i="1"/>
                      <m:t>𝑂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:r>
                  <a:rPr lang="en-US" dirty="0"/>
                  <a:t>Oxidation:</a:t>
                </a:r>
              </a:p>
              <a:p>
                <a14:m>
                  <m:oMath xmlns:m="http://schemas.openxmlformats.org/officeDocument/2006/math">
                    <m:r>
                      <a:rPr lang="en-US"/>
                      <m:t>2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𝐼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→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𝐼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+</m:t>
                    </m:r>
                    <m:r>
                      <a:rPr lang="ar-IQ"/>
                      <m:t>2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:r>
                  <a:rPr lang="en-US" b="1" dirty="0"/>
                  <a:t>Step 3:</a:t>
                </a:r>
                <a:r>
                  <a:rPr lang="en-US" dirty="0"/>
                  <a:t> Multiply and combine to cancel electrons → final balanced reaction:</a:t>
                </a:r>
              </a:p>
              <a:p>
                <a14:m>
                  <m:oMath xmlns:m="http://schemas.openxmlformats.org/officeDocument/2006/math">
                    <m:r>
                      <a:rPr lang="en-US"/>
                      <m:t>2</m:t>
                    </m:r>
                    <m:r>
                      <a:rPr lang="en-US" i="1"/>
                      <m:t>𝑀𝑛</m:t>
                    </m:r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4</m:t>
                        </m:r>
                      </m:sub>
                      <m:sup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r>
                      <a:rPr lang="ar-IQ"/>
                      <m:t>3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𝐼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+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  <m:r>
                      <a:rPr lang="ar-IQ"/>
                      <m:t>→</m:t>
                    </m:r>
                    <m:r>
                      <a:rPr lang="ar-IQ"/>
                      <m:t>2</m:t>
                    </m:r>
                    <m:r>
                      <a:rPr lang="ar-IQ" i="1"/>
                      <m:t>𝑀𝑛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+</m:t>
                    </m:r>
                    <m:r>
                      <a:rPr lang="ar-IQ"/>
                      <m:t>3</m:t>
                    </m:r>
                    <m:r>
                      <a:rPr lang="ar-IQ" i="1"/>
                      <m:t>𝐼</m:t>
                    </m:r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3</m:t>
                        </m:r>
                      </m:sub>
                      <m:sup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r>
                      <a:rPr lang="ar-IQ"/>
                      <m:t>2</m:t>
                    </m:r>
                    <m:r>
                      <a:rPr lang="ar-IQ" i="1"/>
                      <m:t>𝑂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:r>
                  <a:rPr lang="en-US" dirty="0"/>
                  <a:t>Such exercises illustrate the precision required in balancing complex ionic equations.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79C799-573C-83D7-B9A3-CA172F10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970" b="-15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380A-13B9-1180-F30D-140716F3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 of redox reactions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1EA87-8574-8800-7B81-23960169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Redox processes are central to many chemical, biological, and industrial systems: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Metallurgy: Extraction of metals from ores (e.g., Fe from </a:t>
            </a:r>
            <a:r>
              <a:rPr lang="en-US" dirty="0" err="1"/>
              <a:t>Fe₂O</a:t>
            </a:r>
            <a:r>
              <a:rPr lang="en-US" dirty="0"/>
              <a:t>₃).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Energy production: Batteries, fuel cells, and corrosion control.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Biochemistry: Cellular respiration and photosynthesis involve redox chains.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Environmental chemistry: Oxidation of pollutants and reduction in wastewater treatment.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Analytical chemistry: Redox titrations (e.g., permanganate and dichromate methods).</a:t>
            </a:r>
          </a:p>
          <a:p>
            <a:r>
              <a:rPr lang="en-US" dirty="0"/>
              <a:t>Understanding oxidation–reduction principles allows chemists to control energy flow and material transformations.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7706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Redox reactions involve electron transfer, resulting in changes in oxidation states.</a:t>
            </a:r>
          </a:p>
          <a:p>
            <a:r>
              <a:rPr lang="en-US" dirty="0"/>
              <a:t>The half-reaction method is the most systematic way to balance redox equations.</a:t>
            </a:r>
          </a:p>
          <a:p>
            <a:r>
              <a:rPr lang="en-US" dirty="0"/>
              <a:t>Oxidizing agents accept electrons; reducing agents donate them.</a:t>
            </a:r>
          </a:p>
          <a:p>
            <a:r>
              <a:rPr lang="en-US" dirty="0"/>
              <a:t>Accurate balancing requires attention to mass, charge, and medium (acidic/basic).</a:t>
            </a:r>
          </a:p>
          <a:p>
            <a:r>
              <a:rPr lang="en-US" dirty="0"/>
              <a:t>Redox principles underpin electrochemistry, metabolism, and industrial synthesis.</a:t>
            </a:r>
          </a:p>
          <a:p>
            <a:r>
              <a:rPr lang="en-US" dirty="0"/>
              <a:t>Oxidation–reduction chemistry connects the microscopic flow of electrons to macroscopic energy transformations.</a:t>
            </a:r>
            <a:br>
              <a:rPr lang="en-US" dirty="0"/>
            </a:br>
            <a:r>
              <a:rPr lang="en-US" dirty="0"/>
              <a:t>Mastering the construction and balancing of redox reactions enables prediction and control of chemical processes essential to technology, biology, and the environment.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856</Words>
  <Application>Microsoft Office PowerPoint</Application>
  <PresentationFormat>Широкоэкранный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Cambria Math</vt:lpstr>
      <vt:lpstr>Wingdings</vt:lpstr>
      <vt:lpstr>Тема Office</vt:lpstr>
      <vt:lpstr>Ретро</vt:lpstr>
      <vt:lpstr>Oxidative-reduction reactions. Method of construction of oxidation-reduction reactions and their balancing.</vt:lpstr>
      <vt:lpstr>The nature of oxidation–reduction reactions</vt:lpstr>
      <vt:lpstr>Oxidation numbers and electron accounting</vt:lpstr>
      <vt:lpstr>Identifying oxidizing and reducing agents</vt:lpstr>
      <vt:lpstr>Construction of redox reactions</vt:lpstr>
      <vt:lpstr>Half-reaction balancing method</vt:lpstr>
      <vt:lpstr>Balancing in basic medium</vt:lpstr>
      <vt:lpstr>Applications of redox reactions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2025-11-05T14:14:35Z</dcterms:modified>
</cp:coreProperties>
</file>